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77" r:id="rId4"/>
    <p:sldId id="278" r:id="rId5"/>
    <p:sldId id="279" r:id="rId6"/>
    <p:sldId id="280" r:id="rId7"/>
    <p:sldId id="281" r:id="rId8"/>
    <p:sldId id="282" r:id="rId9"/>
    <p:sldId id="283" r:id="rId10"/>
    <p:sldId id="285" r:id="rId11"/>
    <p:sldId id="284" r:id="rId12"/>
    <p:sldId id="287" r:id="rId13"/>
    <p:sldId id="288" r:id="rId14"/>
    <p:sldId id="289" r:id="rId15"/>
    <p:sldId id="290" r:id="rId16"/>
    <p:sldId id="292" r:id="rId17"/>
    <p:sldId id="293" r:id="rId18"/>
    <p:sldId id="291" r:id="rId19"/>
    <p:sldId id="294" r:id="rId20"/>
    <p:sldId id="276" r:id="rId21"/>
    <p:sldId id="295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29" autoAdjust="0"/>
    <p:restoredTop sz="94660"/>
  </p:normalViewPr>
  <p:slideViewPr>
    <p:cSldViewPr snapToGrid="0">
      <p:cViewPr varScale="1">
        <p:scale>
          <a:sx n="66" d="100"/>
          <a:sy n="66" d="100"/>
        </p:scale>
        <p:origin x="9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B85709-33D3-42F2-B48C-54CD64F11FFD}" type="datetimeFigureOut">
              <a:rPr lang="ru-RU" smtClean="0"/>
              <a:t>29.04.2024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E02C81-5E80-4E07-A457-A27225AE1A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76590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E02C81-5E80-4E07-A457-A27225AE1A7C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76132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E02C81-5E80-4E07-A457-A27225AE1A7C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21076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E02C81-5E80-4E07-A457-A27225AE1A7C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36378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E02C81-5E80-4E07-A457-A27225AE1A7C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61704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E02C81-5E80-4E07-A457-A27225AE1A7C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44258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7B5E3-A539-4C6E-9B32-4B9674335D90}" type="datetimeFigureOut">
              <a:rPr lang="ru-RU" smtClean="0"/>
              <a:t>29.04.2024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453213-23AC-4FDC-A25F-2B41070AAD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5937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7B5E3-A539-4C6E-9B32-4B9674335D90}" type="datetimeFigureOut">
              <a:rPr lang="ru-RU" smtClean="0"/>
              <a:t>29.04.2024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453213-23AC-4FDC-A25F-2B41070AAD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86630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7B5E3-A539-4C6E-9B32-4B9674335D90}" type="datetimeFigureOut">
              <a:rPr lang="ru-RU" smtClean="0"/>
              <a:t>29.04.2024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453213-23AC-4FDC-A25F-2B41070AAD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8601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7B5E3-A539-4C6E-9B32-4B9674335D90}" type="datetimeFigureOut">
              <a:rPr lang="ru-RU" smtClean="0"/>
              <a:t>29.04.2024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453213-23AC-4FDC-A25F-2B41070AAD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02972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7B5E3-A539-4C6E-9B32-4B9674335D90}" type="datetimeFigureOut">
              <a:rPr lang="ru-RU" smtClean="0"/>
              <a:t>29.04.2024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453213-23AC-4FDC-A25F-2B41070AAD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3639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7B5E3-A539-4C6E-9B32-4B9674335D90}" type="datetimeFigureOut">
              <a:rPr lang="ru-RU" smtClean="0"/>
              <a:t>29.04.2024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453213-23AC-4FDC-A25F-2B41070AAD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9309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7B5E3-A539-4C6E-9B32-4B9674335D90}" type="datetimeFigureOut">
              <a:rPr lang="ru-RU" smtClean="0"/>
              <a:t>29.04.2024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453213-23AC-4FDC-A25F-2B41070AAD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0912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7B5E3-A539-4C6E-9B32-4B9674335D90}" type="datetimeFigureOut">
              <a:rPr lang="ru-RU" smtClean="0"/>
              <a:t>29.04.2024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453213-23AC-4FDC-A25F-2B41070AAD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1143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7B5E3-A539-4C6E-9B32-4B9674335D90}" type="datetimeFigureOut">
              <a:rPr lang="ru-RU" smtClean="0"/>
              <a:t>29.04.2024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453213-23AC-4FDC-A25F-2B41070AAD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033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7B5E3-A539-4C6E-9B32-4B9674335D90}" type="datetimeFigureOut">
              <a:rPr lang="ru-RU" smtClean="0"/>
              <a:t>29.04.2024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453213-23AC-4FDC-A25F-2B41070AAD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828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7B5E3-A539-4C6E-9B32-4B9674335D90}" type="datetimeFigureOut">
              <a:rPr lang="ru-RU" smtClean="0"/>
              <a:t>29.04.2024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453213-23AC-4FDC-A25F-2B41070AAD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67394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27B5E3-A539-4C6E-9B32-4B9674335D90}" type="datetimeFigureOut">
              <a:rPr lang="ru-RU" smtClean="0"/>
              <a:t>29.04.2024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453213-23AC-4FDC-A25F-2B41070AAD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7399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microsoft.com/office/2007/relationships/hdphoto" Target="../media/hdphoto7.wdp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microsoft.com/office/2007/relationships/hdphoto" Target="../media/hdphoto8.wdp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microsoft.com/office/2007/relationships/hdphoto" Target="../media/hdphoto9.wdp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microsoft.com/office/2007/relationships/hdphoto" Target="../media/hdphoto5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microsoft.com/office/2007/relationships/hdphoto" Target="../media/hdphoto4.wdp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microsoft.com/office/2007/relationships/hdphoto" Target="../media/hdphoto6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s://catherineasquithgallery.com/uploads/posts/2021-02/1613567960_108-p-fon-dlya-prezentatsii-po-matematike-1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0"/>
            <a:ext cx="12192000" cy="6896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923290" y="2386012"/>
            <a:ext cx="10515600" cy="1500187"/>
          </a:xfrm>
        </p:spPr>
        <p:txBody>
          <a:bodyPr>
            <a:normAutofit/>
          </a:bodyPr>
          <a:lstStyle/>
          <a:p>
            <a:pPr algn="ctr"/>
            <a:r>
              <a:rPr lang="ru-RU" sz="4000" b="1" i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Иррациональные уравнения</a:t>
            </a:r>
            <a:endParaRPr lang="ru-RU" sz="4000" b="1" i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75488" y="3639143"/>
            <a:ext cx="533678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Автор: преподаватель математики </a:t>
            </a:r>
          </a:p>
          <a:p>
            <a:r>
              <a:rPr lang="ru-RU" i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ОГА ПОУ «Дорожно-транспортный техникум»</a:t>
            </a:r>
          </a:p>
          <a:p>
            <a:r>
              <a:rPr lang="ru-RU" i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Князева И.Е.</a:t>
            </a:r>
            <a:endParaRPr lang="ru-RU" i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381489" y="510242"/>
            <a:ext cx="26411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АЛГЕБРА -10</a:t>
            </a:r>
            <a:endParaRPr lang="ru-RU" sz="28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3645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676400" y="181503"/>
            <a:ext cx="10515600" cy="1325563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Примеры выполнения 1</a:t>
            </a:r>
            <a:endParaRPr lang="ru-RU" b="1" i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https://catherineasquithgallery.com/uploads/posts/2021-02/1613568040_178-p-fon-dlya-prezentatsii-po-matematike-2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87736"/>
            <a:ext cx="12192000" cy="5443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3"/>
          <a:srcRect l="21430" t="26485" r="29846" b="12226"/>
          <a:stretch/>
        </p:blipFill>
        <p:spPr bwMode="auto">
          <a:xfrm>
            <a:off x="4013200" y="1253068"/>
            <a:ext cx="6553199" cy="455506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11347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676400" y="181503"/>
            <a:ext cx="10515600" cy="1325563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Примеры выполнения 2</a:t>
            </a:r>
            <a:endParaRPr lang="ru-RU" b="1" i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https://catherineasquithgallery.com/uploads/posts/2021-02/1613568040_178-p-fon-dlya-prezentatsii-po-matematike-2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87736"/>
            <a:ext cx="12192000" cy="5443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/>
          <p:nvPr/>
        </p:nvPicPr>
        <p:blipFill rotWithShape="1">
          <a:blip r:embed="rId3"/>
          <a:srcRect l="21226" t="28024" r="28251" b="11424"/>
          <a:stretch/>
        </p:blipFill>
        <p:spPr bwMode="auto">
          <a:xfrm>
            <a:off x="4080932" y="1236132"/>
            <a:ext cx="6604001" cy="482600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36955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676400" y="181503"/>
            <a:ext cx="10515600" cy="1325563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Примеры выполнения 3</a:t>
            </a:r>
            <a:endParaRPr lang="ru-RU" b="1" i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https://catherineasquithgallery.com/uploads/posts/2021-02/1613568040_178-p-fon-dlya-prezentatsii-po-matematike-2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87736"/>
            <a:ext cx="12192000" cy="5443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3"/>
          <a:srcRect l="19766" t="28108" r="28059" b="12542"/>
          <a:stretch/>
        </p:blipFill>
        <p:spPr bwMode="auto">
          <a:xfrm>
            <a:off x="4089082" y="1387735"/>
            <a:ext cx="6951451" cy="467439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48935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676400" y="-195001"/>
            <a:ext cx="10515600" cy="1325563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Примеры выполнения 4</a:t>
            </a:r>
            <a:endParaRPr lang="ru-RU" b="1" i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https://catherineasquithgallery.com/uploads/posts/2021-02/1613568040_178-p-fon-dlya-prezentatsii-po-matematike-2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87736"/>
            <a:ext cx="12192000" cy="5443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/>
          <p:nvPr/>
        </p:nvPicPr>
        <p:blipFill rotWithShape="1">
          <a:blip r:embed="rId4"/>
          <a:srcRect l="19281" t="27452" r="27385" b="66661"/>
          <a:stretch/>
        </p:blipFill>
        <p:spPr bwMode="auto">
          <a:xfrm>
            <a:off x="3498388" y="645445"/>
            <a:ext cx="7315201" cy="43792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" name="Picture 2" descr="https://sun9-41.userapi.com/impg/qwIP0uv0FYezKljznIazZzkbyqlKGRStgbc1sA/HtTNnH0HSTY.jpg?size=901x1080&amp;quality=95&amp;sign=0c2a35e4d44a40ba9e2aeb2059c9f35e&amp;type=album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10" t="46" r="10609" b="1"/>
          <a:stretch/>
        </p:blipFill>
        <p:spPr bwMode="auto">
          <a:xfrm>
            <a:off x="5185228" y="1130562"/>
            <a:ext cx="3497943" cy="4891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4"/>
          <a:srcRect l="59548" t="33052" r="29553" b="49975"/>
          <a:stretch/>
        </p:blipFill>
        <p:spPr bwMode="auto">
          <a:xfrm>
            <a:off x="10005101" y="1130562"/>
            <a:ext cx="1616975" cy="120988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105638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930400" y="-149494"/>
            <a:ext cx="10515600" cy="1325563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Примеры выполнения 5</a:t>
            </a:r>
            <a:endParaRPr lang="ru-RU" b="1" i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https://catherineasquithgallery.com/uploads/posts/2021-02/1613568040_178-p-fon-dlya-prezentatsii-po-matematike-2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87736"/>
            <a:ext cx="12192000" cy="5443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/>
          <p:nvPr/>
        </p:nvPicPr>
        <p:blipFill rotWithShape="1">
          <a:blip r:embed="rId3"/>
          <a:srcRect l="20254" t="26582" r="29922" b="10955"/>
          <a:stretch/>
        </p:blipFill>
        <p:spPr bwMode="auto">
          <a:xfrm>
            <a:off x="3825073" y="703145"/>
            <a:ext cx="7568641" cy="534931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0811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68040_178-p-fon-dlya-prezentatsii-po-matematike-2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87736"/>
            <a:ext cx="12192000" cy="5443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922866" y="62173"/>
            <a:ext cx="11099800" cy="1325563"/>
          </a:xfrm>
        </p:spPr>
        <p:txBody>
          <a:bodyPr>
            <a:normAutofit/>
          </a:bodyPr>
          <a:lstStyle/>
          <a:p>
            <a:pPr algn="ctr"/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Метод введения новой переменной</a:t>
            </a:r>
            <a:endParaRPr lang="ru-RU" b="1" i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385733" y="1090588"/>
            <a:ext cx="4859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Основная идея метода:</a:t>
            </a:r>
            <a:endParaRPr lang="ru-RU" sz="32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/>
          <p:cNvPicPr/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20739" t="37562" r="28031" b="10402"/>
          <a:stretch/>
        </p:blipFill>
        <p:spPr bwMode="auto">
          <a:xfrm>
            <a:off x="3108960" y="1675363"/>
            <a:ext cx="7880774" cy="428517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7151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828800" y="0"/>
            <a:ext cx="10515600" cy="1325563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Примеры выполнения 6</a:t>
            </a:r>
            <a:endParaRPr lang="ru-RU" b="1" i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https://catherineasquithgallery.com/uploads/posts/2021-02/1613568040_178-p-fon-dlya-prezentatsii-po-matematike-2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87736"/>
            <a:ext cx="12192000" cy="5443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3"/>
          <a:srcRect l="19766" t="21038" r="27408" b="8363"/>
          <a:stretch/>
        </p:blipFill>
        <p:spPr bwMode="auto">
          <a:xfrm>
            <a:off x="4065563" y="898949"/>
            <a:ext cx="6483904" cy="506158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27427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68040_178-p-fon-dlya-prezentatsii-po-matematike-2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87736"/>
            <a:ext cx="12192000" cy="5443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092200" y="-124845"/>
            <a:ext cx="11099800" cy="1325563"/>
          </a:xfrm>
        </p:spPr>
        <p:txBody>
          <a:bodyPr>
            <a:normAutofit/>
          </a:bodyPr>
          <a:lstStyle/>
          <a:p>
            <a:pPr algn="ctr"/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Метод разложения на множители</a:t>
            </a:r>
            <a:endParaRPr lang="ru-RU" b="1" i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978398" y="802961"/>
            <a:ext cx="4859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Основная идея метода:</a:t>
            </a:r>
            <a:endParaRPr lang="ru-RU" sz="32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/>
          <p:cNvPicPr/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24596" t="40834" r="32385" b="14235"/>
          <a:stretch/>
        </p:blipFill>
        <p:spPr bwMode="auto">
          <a:xfrm>
            <a:off x="3843865" y="1387736"/>
            <a:ext cx="7128935" cy="467439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57155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828800" y="0"/>
            <a:ext cx="10515600" cy="1325563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Примеры выполнения 7</a:t>
            </a:r>
            <a:endParaRPr lang="ru-RU" b="1" i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https://catherineasquithgallery.com/uploads/posts/2021-02/1613568040_178-p-fon-dlya-prezentatsii-po-matematike-2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25563"/>
            <a:ext cx="12192000" cy="5443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3"/>
          <a:srcRect l="21386" t="23620" r="31327" b="10380"/>
          <a:stretch/>
        </p:blipFill>
        <p:spPr bwMode="auto">
          <a:xfrm>
            <a:off x="4992686" y="1049866"/>
            <a:ext cx="6521979" cy="491066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09851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20133" y="0"/>
            <a:ext cx="12124267" cy="1325563"/>
          </a:xfrm>
        </p:spPr>
        <p:txBody>
          <a:bodyPr>
            <a:normAutofit/>
          </a:bodyPr>
          <a:lstStyle/>
          <a:p>
            <a:pPr algn="ctr"/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Выполните самостоятельно в парах</a:t>
            </a:r>
            <a:endParaRPr lang="ru-RU" b="1" i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https://catherineasquithgallery.com/uploads/posts/2021-02/1613568040_178-p-fon-dlya-prezentatsii-po-matematike-2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25563"/>
            <a:ext cx="12192000" cy="5443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/>
          <p:nvPr/>
        </p:nvPicPr>
        <p:blipFill rotWithShape="1">
          <a:blip r:embed="rId3"/>
          <a:srcRect l="21283" t="57339" r="29452" b="11865"/>
          <a:stretch/>
        </p:blipFill>
        <p:spPr bwMode="auto">
          <a:xfrm>
            <a:off x="3183888" y="1625599"/>
            <a:ext cx="8076778" cy="381000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290197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Цели занятия</a:t>
            </a:r>
            <a:endParaRPr lang="ru-RU" b="1" i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https://catherineasquithgallery.com/uploads/posts/2021-02/1613568040_178-p-fon-dlya-prezentatsii-po-matematike-2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87736"/>
            <a:ext cx="12192000" cy="5443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2971800" y="2479936"/>
            <a:ext cx="8763000" cy="2511164"/>
          </a:xfrm>
        </p:spPr>
        <p:txBody>
          <a:bodyPr/>
          <a:lstStyle/>
          <a:p>
            <a:pPr marL="0" indent="0">
              <a:buNone/>
            </a:pPr>
            <a:r>
              <a:rPr lang="ru-RU" i="1" dirty="0" smtClean="0">
                <a:latin typeface="Arial" panose="020B0604020202020204" pitchFamily="34" charset="0"/>
                <a:cs typeface="Arial" panose="020B0604020202020204" pitchFamily="34" charset="0"/>
              </a:rPr>
              <a:t>Расшить знания об иррациональных уравнениях, изучить различные способы решений иррациональных уравнений.</a:t>
            </a:r>
          </a:p>
          <a:p>
            <a:pPr marL="0" indent="0">
              <a:buNone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913059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catherineasquithgallery.com/uploads/posts/2021-02/1613567960_108-p-fon-dlya-prezentatsii-po-matematike-1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3"/>
          <a:srcRect l="20415" t="21902" r="28383" b="8075"/>
          <a:stretch/>
        </p:blipFill>
        <p:spPr bwMode="auto">
          <a:xfrm>
            <a:off x="3996267" y="365125"/>
            <a:ext cx="7776633" cy="490114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9402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catherineasquithgallery.com/uploads/posts/2021-02/1613567960_108-p-fon-dlya-prezentatsii-po-matematike-1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3"/>
          <a:srcRect l="25787" t="27573" r="35507" b="25177"/>
          <a:stretch/>
        </p:blipFill>
        <p:spPr bwMode="auto">
          <a:xfrm>
            <a:off x="4419599" y="524932"/>
            <a:ext cx="6688668" cy="457200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51562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Определение</a:t>
            </a:r>
            <a:endParaRPr lang="ru-RU" b="1" i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https://catherineasquithgallery.com/uploads/posts/2021-02/1613568040_178-p-fon-dlya-prezentatsii-po-matematike-2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87736"/>
            <a:ext cx="12192000" cy="5443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2971800" y="2479936"/>
            <a:ext cx="8763000" cy="25111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i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Иррациональное уравнение </a:t>
            </a:r>
            <a:r>
              <a:rPr lang="ru-RU" i="1" dirty="0" smtClean="0">
                <a:latin typeface="Arial" panose="020B0604020202020204" pitchFamily="34" charset="0"/>
                <a:cs typeface="Arial" panose="020B0604020202020204" pitchFamily="34" charset="0"/>
              </a:rPr>
              <a:t>– это уравнение, в котором выражение с переменной находится под корнем (радикалом) или возводится в дробную степень.</a:t>
            </a:r>
          </a:p>
          <a:p>
            <a:pPr marL="0" indent="0">
              <a:buNone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966926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Внешний вид. Примеры</a:t>
            </a:r>
            <a:endParaRPr lang="ru-RU" b="1" i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https://catherineasquithgallery.com/uploads/posts/2021-02/1613568040_178-p-fon-dlya-prezentatsii-po-matematike-2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87736"/>
            <a:ext cx="12192000" cy="5443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Объект 4"/>
          <p:cNvPicPr>
            <a:picLocks noGrp="1"/>
          </p:cNvPicPr>
          <p:nvPr>
            <p:ph idx="1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31045" t="46039" r="42032" b="13210"/>
          <a:stretch/>
        </p:blipFill>
        <p:spPr bwMode="auto">
          <a:xfrm>
            <a:off x="4095750" y="1690688"/>
            <a:ext cx="4457700" cy="381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659393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68040_178-p-fon-dlya-prezentatsii-po-matematike-2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84534"/>
            <a:ext cx="12192000" cy="5443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Вопрос по определению</a:t>
            </a:r>
            <a:endParaRPr lang="ru-RU" b="1" i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14650" y="1802317"/>
            <a:ext cx="84391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Будет ли данное уравнение иррациональным? </a:t>
            </a:r>
          </a:p>
          <a:p>
            <a:r>
              <a:rPr lang="ru-RU" sz="2800" i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Объясните свою точку зрения.</a:t>
            </a:r>
            <a:endParaRPr lang="ru-RU" sz="2800" i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Объект 4"/>
          <p:cNvPicPr>
            <a:picLocks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42775" t="54857" r="45006" b="39787"/>
          <a:stretch/>
        </p:blipFill>
        <p:spPr bwMode="auto">
          <a:xfrm>
            <a:off x="5272968" y="3031067"/>
            <a:ext cx="3667831" cy="107523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067050" y="4648658"/>
            <a:ext cx="76771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Ответ: не будет, т.к. корень относится только к числу 5, а не к переменной.</a:t>
            </a:r>
            <a:endParaRPr lang="ru-RU" sz="2800" i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4788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68040_178-p-fon-dlya-prezentatsii-po-matematike-2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87736"/>
            <a:ext cx="12192000" cy="5443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409700" y="287076"/>
            <a:ext cx="10896600" cy="1768475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Методы решения </a:t>
            </a:r>
            <a:br>
              <a:rPr lang="ru-RU" b="1" i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иррациональных уравнений</a:t>
            </a:r>
            <a:endParaRPr lang="ru-RU" b="1" i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Рисунок 7"/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18796" t="36768" r="27826" b="8074"/>
          <a:stretch/>
        </p:blipFill>
        <p:spPr bwMode="auto">
          <a:xfrm>
            <a:off x="3429001" y="1825625"/>
            <a:ext cx="6857999" cy="41560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44924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68040_178-p-fon-dlya-prezentatsii-po-matematike-2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87736"/>
            <a:ext cx="12192000" cy="5443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718732" y="289031"/>
            <a:ext cx="11099800" cy="1325563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1.Возведение обеих частей уравнения в </a:t>
            </a:r>
            <a:r>
              <a:rPr lang="ru-RU" b="1" i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дну и ту же степень</a:t>
            </a:r>
            <a:endParaRPr lang="ru-RU" b="1" i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/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19305" t="47864" r="31326" b="24561"/>
          <a:stretch/>
        </p:blipFill>
        <p:spPr bwMode="auto">
          <a:xfrm>
            <a:off x="3130548" y="3000371"/>
            <a:ext cx="7937502" cy="221826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539068" y="2128524"/>
            <a:ext cx="807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Основная теоретическая идея метода:</a:t>
            </a:r>
            <a:endParaRPr lang="ru-RU" sz="32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Рисунок 9"/>
          <p:cNvPicPr/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19280" t="27224" r="27218" b="10356"/>
          <a:stretch/>
        </p:blipFill>
        <p:spPr bwMode="auto">
          <a:xfrm>
            <a:off x="3539067" y="1614594"/>
            <a:ext cx="7528983" cy="44704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75227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68040_178-p-fon-dlya-prezentatsii-po-matematike-2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52270"/>
            <a:ext cx="12192000" cy="5443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626657" y="145916"/>
            <a:ext cx="10515600" cy="1325563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Суть метода возведения в степень обеих частей уравнения</a:t>
            </a:r>
            <a:endParaRPr lang="ru-RU" b="1" i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23462" t="37369" r="34599" b="13732"/>
          <a:stretch/>
        </p:blipFill>
        <p:spPr bwMode="auto">
          <a:xfrm>
            <a:off x="3433232" y="1690688"/>
            <a:ext cx="7501468" cy="408357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64414" t="22107" r="27663" b="56723"/>
          <a:stretch/>
        </p:blipFill>
        <p:spPr bwMode="auto">
          <a:xfrm>
            <a:off x="10955866" y="4165600"/>
            <a:ext cx="1186391" cy="171026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4224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676400" y="181503"/>
            <a:ext cx="10515600" cy="1325563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Пример выполнения</a:t>
            </a:r>
            <a:endParaRPr lang="ru-RU" b="1" i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https://catherineasquithgallery.com/uploads/posts/2021-02/1613568040_178-p-fon-dlya-prezentatsii-po-matematike-2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87736"/>
            <a:ext cx="12192000" cy="5443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3"/>
          <a:srcRect l="21430" t="26485" r="29846" b="12226"/>
          <a:stretch/>
        </p:blipFill>
        <p:spPr bwMode="auto">
          <a:xfrm>
            <a:off x="3928533" y="1535638"/>
            <a:ext cx="7509933" cy="413173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95642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508</TotalTime>
  <Words>171</Words>
  <Application>Microsoft Office PowerPoint</Application>
  <PresentationFormat>Широкоэкранный</PresentationFormat>
  <Paragraphs>36</Paragraphs>
  <Slides>21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Arial</vt:lpstr>
      <vt:lpstr>Calibri</vt:lpstr>
      <vt:lpstr>Calibri Light</vt:lpstr>
      <vt:lpstr>Тема Office</vt:lpstr>
      <vt:lpstr>Презентация PowerPoint</vt:lpstr>
      <vt:lpstr>Цели занятия</vt:lpstr>
      <vt:lpstr>Определение</vt:lpstr>
      <vt:lpstr>Внешний вид. Примеры</vt:lpstr>
      <vt:lpstr>Вопрос по определению</vt:lpstr>
      <vt:lpstr>Методы решения  иррациональных уравнений</vt:lpstr>
      <vt:lpstr>1.Возведение обеих частей уравнения в одну и ту же степень</vt:lpstr>
      <vt:lpstr>Суть метода возведения в степень обеих частей уравнения</vt:lpstr>
      <vt:lpstr>Пример выполнения</vt:lpstr>
      <vt:lpstr>Примеры выполнения 1</vt:lpstr>
      <vt:lpstr>Примеры выполнения 2</vt:lpstr>
      <vt:lpstr>Примеры выполнения 3</vt:lpstr>
      <vt:lpstr>Примеры выполнения 4</vt:lpstr>
      <vt:lpstr>Примеры выполнения 5</vt:lpstr>
      <vt:lpstr>2. Метод введения новой переменной</vt:lpstr>
      <vt:lpstr>Примеры выполнения 6</vt:lpstr>
      <vt:lpstr>3. Метод разложения на множители</vt:lpstr>
      <vt:lpstr>Примеры выполнения 7</vt:lpstr>
      <vt:lpstr>Выполните самостоятельно в парах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lenov</dc:creator>
  <cp:lastModifiedBy>lenov</cp:lastModifiedBy>
  <cp:revision>19</cp:revision>
  <dcterms:created xsi:type="dcterms:W3CDTF">2024-04-15T05:47:31Z</dcterms:created>
  <dcterms:modified xsi:type="dcterms:W3CDTF">2024-04-29T10:30:52Z</dcterms:modified>
</cp:coreProperties>
</file>